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64" r:id="rId3"/>
    <p:sldId id="258" r:id="rId4"/>
    <p:sldId id="259" r:id="rId5"/>
    <p:sldId id="260" r:id="rId6"/>
    <p:sldId id="262" r:id="rId7"/>
    <p:sldId id="263" r:id="rId8"/>
    <p:sldId id="261"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2130" autoAdjust="0"/>
  </p:normalViewPr>
  <p:slideViewPr>
    <p:cSldViewPr snapToGrid="0">
      <p:cViewPr varScale="1">
        <p:scale>
          <a:sx n="80" d="100"/>
          <a:sy n="80" d="100"/>
        </p:scale>
        <p:origin x="7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16309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317157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1687148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a:t>לחץ כדי לערוך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0535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38825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70937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279371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241040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23769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17533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111746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420307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404309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13393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404327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7" name="Date Placeholder 4"/>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231790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15FF2E35-02E2-45D1-A371-F88C5502B603}" type="datetimeFigureOut">
              <a:rPr lang="he-IL" smtClean="0"/>
              <a:t>כ"ג/סיון/תשפ"א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1E172CA-9787-482D-AD36-5B6FE34014AD}" type="slidenum">
              <a:rPr lang="he-IL" smtClean="0"/>
              <a:t>‹#›</a:t>
            </a:fld>
            <a:endParaRPr lang="he-IL"/>
          </a:p>
        </p:txBody>
      </p:sp>
    </p:spTree>
    <p:extLst>
      <p:ext uri="{BB962C8B-B14F-4D97-AF65-F5344CB8AC3E}">
        <p14:creationId xmlns:p14="http://schemas.microsoft.com/office/powerpoint/2010/main" val="266265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5">
                <a:shade val="45000"/>
                <a:satMod val="135000"/>
              </a:schemeClr>
              <a:prstClr val="white"/>
            </a:duotone>
            <a:extLst>
              <a:ext uri="{BEBA8EAE-BF5A-486C-A8C5-ECC9F3942E4B}">
                <a14:imgProps xmlns:a14="http://schemas.microsoft.com/office/drawing/2010/main">
                  <a14:imgLayer r:embed="rId20">
                    <a14:imgEffect>
                      <a14:artisticGlowEdges trans="83000" smoothness="4"/>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FF2E35-02E2-45D1-A371-F88C5502B603}" type="datetimeFigureOut">
              <a:rPr lang="he-IL" smtClean="0"/>
              <a:t>כ"ג/סיון/תשפ"א</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E172CA-9787-482D-AD36-5B6FE34014AD}" type="slidenum">
              <a:rPr lang="he-IL" smtClean="0"/>
              <a:t>‹#›</a:t>
            </a:fld>
            <a:endParaRPr lang="he-IL"/>
          </a:p>
        </p:txBody>
      </p:sp>
    </p:spTree>
    <p:extLst>
      <p:ext uri="{BB962C8B-B14F-4D97-AF65-F5344CB8AC3E}">
        <p14:creationId xmlns:p14="http://schemas.microsoft.com/office/powerpoint/2010/main" val="331491495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03991" y="997554"/>
            <a:ext cx="8825658" cy="3288696"/>
          </a:xfrm>
        </p:spPr>
        <p:txBody>
          <a:bodyPr/>
          <a:lstStyle/>
          <a:p>
            <a:pPr algn="ctr"/>
            <a:r>
              <a:rPr lang="he-IL" sz="88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8800" b="1" dirty="0" err="1">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ליבקה</a:t>
            </a:r>
            <a:r>
              <a:rPr lang="he-IL" sz="88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שפר"</a:t>
            </a:r>
            <a:b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הנעדרת האחרונה ממלחמת העצמאות</a:t>
            </a:r>
          </a:p>
        </p:txBody>
      </p:sp>
      <p:pic>
        <p:nvPicPr>
          <p:cNvPr id="6" name="תמונה 5">
            <a:extLst>
              <a:ext uri="{FF2B5EF4-FFF2-40B4-BE49-F238E27FC236}">
                <a16:creationId xmlns:a16="http://schemas.microsoft.com/office/drawing/2014/main" id="{262B7E36-E284-4527-920F-DB4D3404E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9533" y="4438267"/>
            <a:ext cx="2852934" cy="2039116"/>
          </a:xfrm>
          <a:prstGeom prst="rect">
            <a:avLst/>
          </a:prstGeom>
        </p:spPr>
      </p:pic>
    </p:spTree>
    <p:extLst>
      <p:ext uri="{BB962C8B-B14F-4D97-AF65-F5344CB8AC3E}">
        <p14:creationId xmlns:p14="http://schemas.microsoft.com/office/powerpoint/2010/main" val="343892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69152" y="316916"/>
            <a:ext cx="9404723" cy="1400530"/>
          </a:xfrm>
        </p:spPr>
        <p:txBody>
          <a:bodyPr/>
          <a:lstStyle/>
          <a:p>
            <a:pPr algn="ctr"/>
            <a:r>
              <a:rPr lang="he-IL" sz="4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נעדרי יד מרדכי 1948</a:t>
            </a:r>
          </a:p>
        </p:txBody>
      </p:sp>
      <p:pic>
        <p:nvPicPr>
          <p:cNvPr id="4" name="תמונה 3"/>
          <p:cNvPicPr/>
          <p:nvPr/>
        </p:nvPicPr>
        <p:blipFill rotWithShape="1">
          <a:blip r:embed="rId2"/>
          <a:srcRect l="16976" t="11237" r="18191" b="8177"/>
          <a:stretch/>
        </p:blipFill>
        <p:spPr bwMode="auto">
          <a:xfrm>
            <a:off x="2334638" y="1541144"/>
            <a:ext cx="7889132" cy="46942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648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13" y="698263"/>
            <a:ext cx="3727916" cy="54653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2767" y="698262"/>
            <a:ext cx="3531926" cy="54653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56" y="698262"/>
            <a:ext cx="3799485" cy="54653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4609322" y="6288833"/>
            <a:ext cx="3743445" cy="369332"/>
          </a:xfrm>
          <a:prstGeom prst="rect">
            <a:avLst/>
          </a:prstGeom>
          <a:noFill/>
        </p:spPr>
        <p:txBody>
          <a:bodyPr wrap="square" rtlCol="1">
            <a:spAutoFit/>
          </a:bodyPr>
          <a:lstStyle/>
          <a:p>
            <a:pPr algn="ctr"/>
            <a:r>
              <a:rPr lang="he-IL" dirty="0" err="1">
                <a:latin typeface="David" panose="020E0502060401010101" pitchFamily="34" charset="-79"/>
                <a:cs typeface="David" panose="020E0502060401010101" pitchFamily="34" charset="-79"/>
              </a:rPr>
              <a:t>ליבקה</a:t>
            </a:r>
            <a:r>
              <a:rPr lang="he-IL" dirty="0">
                <a:latin typeface="David" panose="020E0502060401010101" pitchFamily="34" charset="-79"/>
                <a:cs typeface="David" panose="020E0502060401010101" pitchFamily="34" charset="-79"/>
              </a:rPr>
              <a:t> שפר </a:t>
            </a:r>
          </a:p>
        </p:txBody>
      </p:sp>
      <p:sp>
        <p:nvSpPr>
          <p:cNvPr id="6" name="TextBox 5"/>
          <p:cNvSpPr txBox="1"/>
          <p:nvPr/>
        </p:nvSpPr>
        <p:spPr>
          <a:xfrm>
            <a:off x="8247007" y="6265159"/>
            <a:ext cx="3743445" cy="369332"/>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יצחק רובינשטיין</a:t>
            </a:r>
          </a:p>
        </p:txBody>
      </p:sp>
      <p:sp>
        <p:nvSpPr>
          <p:cNvPr id="7" name="TextBox 6"/>
          <p:cNvSpPr txBox="1"/>
          <p:nvPr/>
        </p:nvSpPr>
        <p:spPr>
          <a:xfrm>
            <a:off x="623252" y="6269477"/>
            <a:ext cx="3743445" cy="369332"/>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בנימין אייזנברג</a:t>
            </a:r>
          </a:p>
        </p:txBody>
      </p:sp>
    </p:spTree>
    <p:extLst>
      <p:ext uri="{BB962C8B-B14F-4D97-AF65-F5344CB8AC3E}">
        <p14:creationId xmlns:p14="http://schemas.microsoft.com/office/powerpoint/2010/main" val="156388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4905" y="1293638"/>
            <a:ext cx="10421360" cy="5474553"/>
          </a:xfrm>
        </p:spPr>
        <p:txBody>
          <a:bodyPr/>
          <a:lstStyle/>
          <a:p>
            <a:pPr algn="ctr"/>
            <a:r>
              <a:rPr lang="he-IL" sz="3200" b="1" dirty="0">
                <a:solidFill>
                  <a:schemeClr val="tx1"/>
                </a:solidFill>
                <a:latin typeface="David" panose="020E0502060401010101" pitchFamily="34" charset="-79"/>
                <a:cs typeface="David" panose="020E0502060401010101" pitchFamily="34" charset="-79"/>
              </a:rPr>
              <a:t>"באותו לילה טראגי של פינוי ונסיגה, אחרי קציר הדמים האיום בשורותינו, כשכלו כל הקיצים להשיג תגבורת באנשים ובתחמושת מבחוץ, </a:t>
            </a:r>
            <a:r>
              <a:rPr lang="he-IL" sz="3200" b="1" dirty="0" err="1">
                <a:solidFill>
                  <a:schemeClr val="tx1"/>
                </a:solidFill>
                <a:latin typeface="David" panose="020E0502060401010101" pitchFamily="34" charset="-79"/>
                <a:cs typeface="David" panose="020E0502060401010101" pitchFamily="34" charset="-79"/>
              </a:rPr>
              <a:t>ליבקה</a:t>
            </a:r>
            <a:r>
              <a:rPr lang="he-IL" sz="3200" b="1" dirty="0">
                <a:solidFill>
                  <a:schemeClr val="tx1"/>
                </a:solidFill>
                <a:latin typeface="David" panose="020E0502060401010101" pitchFamily="34" charset="-79"/>
                <a:cs typeface="David" panose="020E0502060401010101" pitchFamily="34" charset="-79"/>
              </a:rPr>
              <a:t> נמצאת במאסף של טור האלונקות הארוך עם </a:t>
            </a:r>
            <a:r>
              <a:rPr lang="he-IL" sz="3200" b="1" dirty="0" err="1">
                <a:solidFill>
                  <a:schemeClr val="tx1"/>
                </a:solidFill>
                <a:latin typeface="David" panose="020E0502060401010101" pitchFamily="34" charset="-79"/>
                <a:cs typeface="David" panose="020E0502060401010101" pitchFamily="34" charset="-79"/>
              </a:rPr>
              <a:t>פצועינו</a:t>
            </a:r>
            <a:r>
              <a:rPr lang="he-IL" sz="3200" b="1" dirty="0">
                <a:solidFill>
                  <a:schemeClr val="tx1"/>
                </a:solidFill>
                <a:latin typeface="David" panose="020E0502060401010101" pitchFamily="34" charset="-79"/>
                <a:cs typeface="David" panose="020E0502060401010101" pitchFamily="34" charset="-79"/>
              </a:rPr>
              <a:t> המועברים למשוריינים של "חיות הנגב". המצרים הרגישו בתנועותינו והתחילו ממטירים על המשוריינים אש תותחים קטלנית. את האלונקה הקרובה </a:t>
            </a:r>
            <a:r>
              <a:rPr lang="he-IL" sz="3200" b="1" dirty="0" err="1">
                <a:solidFill>
                  <a:schemeClr val="tx1"/>
                </a:solidFill>
                <a:latin typeface="David" panose="020E0502060401010101" pitchFamily="34" charset="-79"/>
                <a:cs typeface="David" panose="020E0502060401010101" pitchFamily="34" charset="-79"/>
              </a:rPr>
              <a:t>לליבקה</a:t>
            </a:r>
            <a:r>
              <a:rPr lang="he-IL" sz="3200" b="1" dirty="0">
                <a:solidFill>
                  <a:schemeClr val="tx1"/>
                </a:solidFill>
                <a:latin typeface="David" panose="020E0502060401010101" pitchFamily="34" charset="-79"/>
                <a:cs typeface="David" panose="020E0502060401010101" pitchFamily="34" charset="-79"/>
              </a:rPr>
              <a:t> אין מספיקים כבר להעלות למכונית. כוחות החברים שנשאו אותה הולכים ואוזלים. נופלת ביניהם ההחלטה – להזעיק עזרה מצד גבר-עם שלכיוונו נסוג מחננו. </a:t>
            </a:r>
            <a:r>
              <a:rPr lang="he-IL" sz="3200" b="1" dirty="0" err="1">
                <a:solidFill>
                  <a:schemeClr val="tx1"/>
                </a:solidFill>
                <a:latin typeface="David" panose="020E0502060401010101" pitchFamily="34" charset="-79"/>
                <a:cs typeface="David" panose="020E0502060401010101" pitchFamily="34" charset="-79"/>
              </a:rPr>
              <a:t>ליבקה</a:t>
            </a:r>
            <a:r>
              <a:rPr lang="he-IL" sz="3200" b="1" dirty="0">
                <a:solidFill>
                  <a:schemeClr val="tx1"/>
                </a:solidFill>
                <a:latin typeface="David" panose="020E0502060401010101" pitchFamily="34" charset="-79"/>
                <a:cs typeface="David" panose="020E0502060401010101" pitchFamily="34" charset="-79"/>
              </a:rPr>
              <a:t> ויצחק רובינשטיין נשארים ע"י הפצוע. ועד שהתגבורת מגיעה הם נשבים ונרצחים" </a:t>
            </a:r>
            <a:br>
              <a:rPr lang="en-US" sz="3000" b="1" dirty="0">
                <a:solidFill>
                  <a:schemeClr val="bg1"/>
                </a:solidFill>
                <a:latin typeface="David" panose="020E0502060401010101" pitchFamily="34" charset="-79"/>
                <a:cs typeface="David" panose="020E0502060401010101" pitchFamily="34" charset="-79"/>
              </a:rPr>
            </a:br>
            <a:endParaRPr lang="he-IL" sz="3000"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7533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469" r="-469" b="35326"/>
          <a:stretch/>
        </p:blipFill>
        <p:spPr>
          <a:xfrm>
            <a:off x="563483" y="525773"/>
            <a:ext cx="3857625" cy="5836115"/>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4907902" y="987839"/>
            <a:ext cx="6583881" cy="5632311"/>
          </a:xfrm>
          <a:prstGeom prst="rect">
            <a:avLst/>
          </a:prstGeom>
          <a:noFill/>
        </p:spPr>
        <p:txBody>
          <a:bodyPr wrap="square" rtlCol="1">
            <a:spAutoFit/>
          </a:bodyPr>
          <a:lstStyle/>
          <a:p>
            <a:r>
              <a:rPr lang="he-IL" sz="2400" dirty="0">
                <a:latin typeface="David" panose="020E0502060401010101" pitchFamily="34" charset="-79"/>
                <a:cs typeface="David" panose="020E0502060401010101" pitchFamily="34" charset="-79"/>
              </a:rPr>
              <a:t>"</a:t>
            </a:r>
            <a:r>
              <a:rPr lang="he-IL" sz="2400" dirty="0" err="1">
                <a:latin typeface="David" panose="020E0502060401010101" pitchFamily="34" charset="-79"/>
                <a:cs typeface="David" panose="020E0502060401010101" pitchFamily="34" charset="-79"/>
              </a:rPr>
              <a:t>ליבקה</a:t>
            </a:r>
            <a:r>
              <a:rPr lang="he-IL" sz="2400" dirty="0">
                <a:latin typeface="David" panose="020E0502060401010101" pitchFamily="34" charset="-79"/>
                <a:cs typeface="David" panose="020E0502060401010101" pitchFamily="34" charset="-79"/>
              </a:rPr>
              <a:t> יקרה כיצד זה קרה שלא זכית לסכם פעולתך בתפקיד הקשר?</a:t>
            </a:r>
            <a:endParaRPr lang="en-US"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התייצבת </a:t>
            </a:r>
            <a:r>
              <a:rPr lang="he-IL" sz="2400" dirty="0" err="1">
                <a:latin typeface="David" panose="020E0502060401010101" pitchFamily="34" charset="-79"/>
                <a:cs typeface="David" panose="020E0502060401010101" pitchFamily="34" charset="-79"/>
              </a:rPr>
              <a:t>למלאו</a:t>
            </a:r>
            <a:r>
              <a:rPr lang="he-IL" sz="2400" dirty="0">
                <a:latin typeface="David" panose="020E0502060401010101" pitchFamily="34" charset="-79"/>
                <a:cs typeface="David" panose="020E0502060401010101" pitchFamily="34" charset="-79"/>
              </a:rPr>
              <a:t> באופן כה טבעי, ביצעת אותו במסירות כה עמוקה. </a:t>
            </a:r>
            <a:endParaRPr lang="en-US"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עוד אזכור את הרגעים בעת הנסיגה כאשר זחלנו בוואדי, בשדה הפתוח, ומעלינו במרחק עשרות מטרים - משלטי האויב. ואת, בביטחונך התחלת לסכם: "את רואה, בכל זאת יצאנו חיים". אולם לא עליך רק חשבת. לא רק את עצמך להציל רצית. הזיק של האחריות ההדדית להט בך ונדלק לשלהבת. איך קרה הדבר כי הצלחנו לעבור דרך </a:t>
            </a:r>
            <a:r>
              <a:rPr lang="he-IL" sz="2400" dirty="0" err="1">
                <a:latin typeface="David" panose="020E0502060401010101" pitchFamily="34" charset="-79"/>
                <a:cs typeface="David" panose="020E0502060401010101" pitchFamily="34" charset="-79"/>
              </a:rPr>
              <a:t>גיהנום</a:t>
            </a:r>
            <a:r>
              <a:rPr lang="he-IL" sz="2400" dirty="0">
                <a:latin typeface="David" panose="020E0502060401010101" pitchFamily="34" charset="-79"/>
                <a:cs typeface="David" panose="020E0502060401010101" pitchFamily="34" charset="-79"/>
              </a:rPr>
              <a:t> הנסיגה ולאבד אתכם בדרך. </a:t>
            </a:r>
            <a:endParaRPr lang="en-US"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בעת מילוי תפקידך הבעת לא פעם את המחשבה: "הפחדן המסתתר במקלט מת אלפי פעמים ליום, המעז לצאת, לזחול בתעלות, </a:t>
            </a:r>
            <a:r>
              <a:rPr lang="he-IL" sz="2400" dirty="0" err="1">
                <a:latin typeface="David" panose="020E0502060401010101" pitchFamily="34" charset="-79"/>
                <a:cs typeface="David" panose="020E0502060401010101" pitchFamily="34" charset="-79"/>
              </a:rPr>
              <a:t>לזנוק</a:t>
            </a:r>
            <a:r>
              <a:rPr lang="he-IL" sz="2400" dirty="0">
                <a:latin typeface="David" panose="020E0502060401010101" pitchFamily="34" charset="-79"/>
                <a:cs typeface="David" panose="020E0502060401010101" pitchFamily="34" charset="-79"/>
              </a:rPr>
              <a:t> למילוי התפקיד ימות רק פעם אחת". כך אמרת וכך נהגת".</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9761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118681" y="1133895"/>
            <a:ext cx="10690697" cy="5067669"/>
          </a:xfrm>
          <a:prstGeom prst="rect">
            <a:avLst/>
          </a:prstGeom>
        </p:spPr>
        <p:txBody>
          <a:bodyPr wrap="square">
            <a:spAutoFit/>
          </a:bodyPr>
          <a:lstStyle/>
          <a:p>
            <a:pPr algn="just">
              <a:lnSpc>
                <a:spcPct val="107000"/>
              </a:lnSpc>
              <a:spcAft>
                <a:spcPts val="800"/>
              </a:spcAft>
            </a:pPr>
            <a:r>
              <a:rPr lang="he-IL" sz="2800" dirty="0">
                <a:latin typeface="David" panose="020E0502060401010101" pitchFamily="34" charset="-79"/>
                <a:ea typeface="Calibri" panose="020F0502020204030204" pitchFamily="34" charset="0"/>
                <a:cs typeface="David" panose="020E0502060401010101" pitchFamily="34" charset="-79"/>
              </a:rPr>
              <a:t>18.05.1948 </a:t>
            </a:r>
            <a:endParaRPr lang="en-US" sz="24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800" dirty="0" err="1">
                <a:latin typeface="David" panose="020E0502060401010101" pitchFamily="34" charset="-79"/>
                <a:ea typeface="Calibri" panose="020F0502020204030204" pitchFamily="34" charset="0"/>
                <a:cs typeface="David" panose="020E0502060401010101" pitchFamily="34" charset="-79"/>
              </a:rPr>
              <a:t>ברוניה</a:t>
            </a:r>
            <a:r>
              <a:rPr lang="he-IL" sz="2800" dirty="0">
                <a:latin typeface="David" panose="020E0502060401010101" pitchFamily="34" charset="-79"/>
                <a:ea typeface="Calibri" panose="020F0502020204030204" pitchFamily="34" charset="0"/>
                <a:cs typeface="David" panose="020E0502060401010101" pitchFamily="34" charset="-79"/>
              </a:rPr>
              <a:t> יקירתי.</a:t>
            </a:r>
            <a:endParaRPr lang="en-US" sz="24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800" dirty="0">
                <a:latin typeface="David" panose="020E0502060401010101" pitchFamily="34" charset="-79"/>
                <a:ea typeface="Calibri" panose="020F0502020204030204" pitchFamily="34" charset="0"/>
                <a:cs typeface="David" panose="020E0502060401010101" pitchFamily="34" charset="-79"/>
              </a:rPr>
              <a:t>הילדים מפנים את הבית. אנצל את ההזדמנות לתת לך סימן חיים אודותיי. היום הופצצנו לראשונה מהאוויר. נפלו שלוש פצצות והטייסים פעלו גם ממכונות ירייה כבדות. אולם קרבנות באדם לא היו. מתרגשת אני מאד בגלל יציאת הילדים אולם, מאידך, מרוצה כי זה לטובת הילדים חסרי המגן. כולנו דרוכים ומתכוננים בקדחתנות להתקפת הצבא המצרי החונה בעזה וצפונה לעיר זו. הם יכולים להגיע אלינו כל יום ואולי כל שעה. אנו מקווים כי נצליח להדוף אותם וכי נצא שלמים. שמעתי על קרבנות ההפצצות בתל אביב – כל הארץ לנו חזית. </a:t>
            </a:r>
            <a:endParaRPr lang="en-US" sz="24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800" dirty="0">
                <a:latin typeface="David" panose="020E0502060401010101" pitchFamily="34" charset="-79"/>
                <a:ea typeface="Calibri" panose="020F0502020204030204" pitchFamily="34" charset="0"/>
                <a:cs typeface="David" panose="020E0502060401010101" pitchFamily="34" charset="-79"/>
              </a:rPr>
              <a:t>להתראות, </a:t>
            </a:r>
            <a:r>
              <a:rPr lang="he-IL" sz="2800" dirty="0" err="1">
                <a:latin typeface="David" panose="020E0502060401010101" pitchFamily="34" charset="-79"/>
                <a:ea typeface="Calibri" panose="020F0502020204030204" pitchFamily="34" charset="0"/>
                <a:cs typeface="David" panose="020E0502060401010101" pitchFamily="34" charset="-79"/>
              </a:rPr>
              <a:t>ליבקה</a:t>
            </a:r>
            <a:r>
              <a:rPr lang="he-IL" sz="2800" dirty="0">
                <a:latin typeface="David" panose="020E0502060401010101" pitchFamily="34" charset="-79"/>
                <a:ea typeface="Calibri" panose="020F0502020204030204" pitchFamily="34" charset="0"/>
                <a:cs typeface="David" panose="020E0502060401010101" pitchFamily="34" charset="-79"/>
              </a:rPr>
              <a:t>. </a:t>
            </a:r>
            <a:endParaRPr lang="en-US" sz="2400"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408864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76655" y="104086"/>
            <a:ext cx="11225719" cy="6860724"/>
          </a:xfrm>
          <a:prstGeom prst="rect">
            <a:avLst/>
          </a:prstGeom>
        </p:spPr>
        <p:txBody>
          <a:bodyPr wrap="square">
            <a:spAutoFit/>
          </a:bodyPr>
          <a:lstStyle/>
          <a:p>
            <a:pPr algn="just">
              <a:lnSpc>
                <a:spcPct val="107000"/>
              </a:lnSpc>
              <a:spcAft>
                <a:spcPts val="800"/>
              </a:spcAft>
            </a:pPr>
            <a:r>
              <a:rPr lang="he-IL" sz="2200" dirty="0">
                <a:latin typeface="David" panose="020E0502060401010101" pitchFamily="34" charset="-79"/>
                <a:ea typeface="Calibri" panose="020F0502020204030204" pitchFamily="34" charset="0"/>
                <a:cs typeface="David" panose="020E0502060401010101" pitchFamily="34" charset="-79"/>
              </a:rPr>
              <a:t>23.05.1948 </a:t>
            </a:r>
            <a:endParaRPr lang="en-US" sz="22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200" dirty="0" err="1">
                <a:latin typeface="David" panose="020E0502060401010101" pitchFamily="34" charset="-79"/>
                <a:ea typeface="Calibri" panose="020F0502020204030204" pitchFamily="34" charset="0"/>
                <a:cs typeface="David" panose="020E0502060401010101" pitchFamily="34" charset="-79"/>
              </a:rPr>
              <a:t>לברוניה</a:t>
            </a:r>
            <a:r>
              <a:rPr lang="he-IL" sz="2200" dirty="0">
                <a:latin typeface="David" panose="020E0502060401010101" pitchFamily="34" charset="-79"/>
                <a:ea typeface="Calibri" panose="020F0502020204030204" pitchFamily="34" charset="0"/>
                <a:cs typeface="David" panose="020E0502060401010101" pitchFamily="34" charset="-79"/>
              </a:rPr>
              <a:t> אחותי היקרה.</a:t>
            </a:r>
            <a:endParaRPr lang="en-US" sz="22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200" dirty="0">
                <a:latin typeface="David" panose="020E0502060401010101" pitchFamily="34" charset="-79"/>
                <a:ea typeface="Calibri" panose="020F0502020204030204" pitchFamily="34" charset="0"/>
                <a:cs typeface="David" panose="020E0502060401010101" pitchFamily="34" charset="-79"/>
              </a:rPr>
              <a:t>מנסה אני לכתוב לך מספר מילים. המכתב הזה אם יגיע לידיך, סימן כי ההצלחה תאיר לנו פנים. עדיין חיה אני ומחזיקה את עצמי. קשה לי לתאר לך את אשר עבר  ועובר עלינו במשך חמשת הימים האחרונים. באם יעלה בידי להיפגש עוד </a:t>
            </a:r>
            <a:r>
              <a:rPr lang="he-IL" sz="2200" dirty="0" err="1">
                <a:latin typeface="David" panose="020E0502060401010101" pitchFamily="34" charset="-79"/>
                <a:ea typeface="Calibri" panose="020F0502020204030204" pitchFamily="34" charset="0"/>
                <a:cs typeface="David" panose="020E0502060401010101" pitchFamily="34" charset="-79"/>
              </a:rPr>
              <a:t>איתך</a:t>
            </a:r>
            <a:r>
              <a:rPr lang="he-IL" sz="2200" dirty="0">
                <a:latin typeface="David" panose="020E0502060401010101" pitchFamily="34" charset="-79"/>
                <a:ea typeface="Calibri" panose="020F0502020204030204" pitchFamily="34" charset="0"/>
                <a:cs typeface="David" panose="020E0502060401010101" pitchFamily="34" charset="-79"/>
              </a:rPr>
              <a:t> (במה שאני מאמינה בלי ספק), אספר לך אז בעל פה ולא... יספרו חבריי.  לעת עתה אין זה </a:t>
            </a:r>
            <a:r>
              <a:rPr lang="he-IL" sz="2200" dirty="0" err="1">
                <a:latin typeface="David" panose="020E0502060401010101" pitchFamily="34" charset="-79"/>
                <a:ea typeface="Calibri" panose="020F0502020204030204" pitchFamily="34" charset="0"/>
                <a:cs typeface="David" panose="020E0502060401010101" pitchFamily="34" charset="-79"/>
              </a:rPr>
              <a:t>הכל</a:t>
            </a:r>
            <a:r>
              <a:rPr lang="he-IL" sz="2200" dirty="0">
                <a:latin typeface="David" panose="020E0502060401010101" pitchFamily="34" charset="-79"/>
                <a:ea typeface="Calibri" panose="020F0502020204030204" pitchFamily="34" charset="0"/>
                <a:cs typeface="David" panose="020E0502060401010101" pitchFamily="34" charset="-79"/>
              </a:rPr>
              <a:t> חודר להכרתי. מזדקרת לפני תמונת ההרס והחורבן של משקנו. אף אחד מביננו אינו מכיר יותר את ביתו בנקודה ההרוסה. עברנו לחיים תת-קרקעיים. מרביצים בנו באלפי פגזים של תותחים כבדים. נופלים על ידי החברים הקרובים לי והיקרים לי ביותר. חברים שרק לפני רגע נצמדתי איתם לקרקעית התעלה, אשר עוד חמש דקות טרם לכן שוחחו איתי. </a:t>
            </a:r>
            <a:endParaRPr lang="en-US" sz="22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200" dirty="0">
                <a:latin typeface="David" panose="020E0502060401010101" pitchFamily="34" charset="-79"/>
                <a:ea typeface="Calibri" panose="020F0502020204030204" pitchFamily="34" charset="0"/>
                <a:cs typeface="David" panose="020E0502060401010101" pitchFamily="34" charset="-79"/>
              </a:rPr>
              <a:t>אולם למרות </a:t>
            </a:r>
            <a:r>
              <a:rPr lang="he-IL" sz="2200" dirty="0" err="1">
                <a:latin typeface="David" panose="020E0502060401010101" pitchFamily="34" charset="-79"/>
                <a:ea typeface="Calibri" panose="020F0502020204030204" pitchFamily="34" charset="0"/>
                <a:cs typeface="David" panose="020E0502060401010101" pitchFamily="34" charset="-79"/>
              </a:rPr>
              <a:t>הכל</a:t>
            </a:r>
            <a:r>
              <a:rPr lang="he-IL" sz="2200" dirty="0">
                <a:latin typeface="David" panose="020E0502060401010101" pitchFamily="34" charset="-79"/>
                <a:ea typeface="Calibri" panose="020F0502020204030204" pitchFamily="34" charset="0"/>
                <a:cs typeface="David" panose="020E0502060401010101" pitchFamily="34" charset="-79"/>
              </a:rPr>
              <a:t> מחזיקים אנו מעמד וזה החשוב מכל. אנשינו מגלים מידת הקרבה עצומה. </a:t>
            </a:r>
            <a:r>
              <a:rPr lang="he-IL" sz="2200" dirty="0" err="1">
                <a:latin typeface="David" panose="020E0502060401010101" pitchFamily="34" charset="-79"/>
                <a:ea typeface="Calibri" panose="020F0502020204030204" pitchFamily="34" charset="0"/>
                <a:cs typeface="David" panose="020E0502060401010101" pitchFamily="34" charset="-79"/>
              </a:rPr>
              <a:t>איתנו</a:t>
            </a:r>
            <a:r>
              <a:rPr lang="he-IL" sz="2200" dirty="0">
                <a:latin typeface="David" panose="020E0502060401010101" pitchFamily="34" charset="-79"/>
                <a:ea typeface="Calibri" panose="020F0502020204030204" pitchFamily="34" charset="0"/>
                <a:cs typeface="David" panose="020E0502060401010101" pitchFamily="34" charset="-79"/>
              </a:rPr>
              <a:t> יחד אימהות רבות וביניהן כאלה שאבות ילדיהן נפלו כבר. ואם האבות האחרים חיים עוד, מאיים עליהם סיוט המוות כל רגע. לא אוכל לכתוב הלאה. מעל ראשי עפים פגזים וכדורים מכל הסוגים ועל אף שהסתגלנו אליהם, מזעזעים הם אותנו כל רגע. </a:t>
            </a:r>
            <a:endParaRPr lang="en-US" sz="22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200" dirty="0">
                <a:latin typeface="David" panose="020E0502060401010101" pitchFamily="34" charset="-79"/>
                <a:ea typeface="Calibri" panose="020F0502020204030204" pitchFamily="34" charset="0"/>
                <a:cs typeface="David" panose="020E0502060401010101" pitchFamily="34" charset="-79"/>
              </a:rPr>
              <a:t>היי בריאה. מאמינה אני כי נתראה. אני במקומי חזקה, ומקווה אני כי גם את תמצאי בך מספיק </a:t>
            </a:r>
            <a:r>
              <a:rPr lang="he-IL" sz="2200" dirty="0" err="1">
                <a:latin typeface="David" panose="020E0502060401010101" pitchFamily="34" charset="-79"/>
                <a:ea typeface="Calibri" panose="020F0502020204030204" pitchFamily="34" charset="0"/>
                <a:cs typeface="David" panose="020E0502060401010101" pitchFamily="34" charset="-79"/>
              </a:rPr>
              <a:t>כח</a:t>
            </a:r>
            <a:r>
              <a:rPr lang="he-IL" sz="2200" dirty="0">
                <a:latin typeface="David" panose="020E0502060401010101" pitchFamily="34" charset="-79"/>
                <a:ea typeface="Calibri" panose="020F0502020204030204" pitchFamily="34" charset="0"/>
                <a:cs typeface="David" panose="020E0502060401010101" pitchFamily="34" charset="-79"/>
              </a:rPr>
              <a:t> לא להתעצב ולא לדאוג לי, הרי זה באמת אינו עוזר הרבה. </a:t>
            </a:r>
            <a:endParaRPr lang="en-US" sz="22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200" dirty="0">
                <a:latin typeface="David" panose="020E0502060401010101" pitchFamily="34" charset="-79"/>
                <a:ea typeface="Calibri" panose="020F0502020204030204" pitchFamily="34" charset="0"/>
                <a:cs typeface="David" panose="020E0502060401010101" pitchFamily="34" charset="-79"/>
              </a:rPr>
              <a:t>דרישת שלום חמה </a:t>
            </a:r>
            <a:r>
              <a:rPr lang="he-IL" sz="2200" dirty="0" err="1">
                <a:latin typeface="David" panose="020E0502060401010101" pitchFamily="34" charset="-79"/>
                <a:ea typeface="Calibri" panose="020F0502020204030204" pitchFamily="34" charset="0"/>
                <a:cs typeface="David" panose="020E0502060401010101" pitchFamily="34" charset="-79"/>
              </a:rPr>
              <a:t>למכירייך</a:t>
            </a:r>
            <a:r>
              <a:rPr lang="he-IL" sz="2200" dirty="0">
                <a:latin typeface="David" panose="020E0502060401010101" pitchFamily="34" charset="-79"/>
                <a:ea typeface="Calibri" panose="020F0502020204030204" pitchFamily="34" charset="0"/>
                <a:cs typeface="David" panose="020E0502060401010101" pitchFamily="34" charset="-79"/>
              </a:rPr>
              <a:t>- מכיריי. </a:t>
            </a:r>
            <a:endParaRPr lang="en-US" sz="2200" dirty="0">
              <a:latin typeface="David" panose="020E0502060401010101" pitchFamily="34" charset="-79"/>
              <a:ea typeface="Calibri" panose="020F0502020204030204" pitchFamily="34" charset="0"/>
              <a:cs typeface="David" panose="020E0502060401010101" pitchFamily="34" charset="-79"/>
            </a:endParaRPr>
          </a:p>
          <a:p>
            <a:pPr algn="just">
              <a:lnSpc>
                <a:spcPct val="107000"/>
              </a:lnSpc>
              <a:spcAft>
                <a:spcPts val="800"/>
              </a:spcAft>
            </a:pPr>
            <a:r>
              <a:rPr lang="he-IL" sz="2200" dirty="0">
                <a:latin typeface="David" panose="020E0502060401010101" pitchFamily="34" charset="-79"/>
                <a:ea typeface="Calibri" panose="020F0502020204030204" pitchFamily="34" charset="0"/>
                <a:cs typeface="David" panose="020E0502060401010101" pitchFamily="34" charset="-79"/>
              </a:rPr>
              <a:t>שלך, </a:t>
            </a:r>
            <a:r>
              <a:rPr lang="he-IL" sz="2200" dirty="0" err="1">
                <a:latin typeface="David" panose="020E0502060401010101" pitchFamily="34" charset="-79"/>
                <a:ea typeface="Calibri" panose="020F0502020204030204" pitchFamily="34" charset="0"/>
                <a:cs typeface="David" panose="020E0502060401010101" pitchFamily="34" charset="-79"/>
              </a:rPr>
              <a:t>ליבקה</a:t>
            </a:r>
            <a:r>
              <a:rPr lang="he-IL" sz="2200" dirty="0">
                <a:latin typeface="David" panose="020E0502060401010101" pitchFamily="34" charset="-79"/>
                <a:ea typeface="Calibri" panose="020F0502020204030204" pitchFamily="34" charset="0"/>
                <a:cs typeface="David" panose="020E0502060401010101" pitchFamily="34" charset="-79"/>
              </a:rPr>
              <a:t>. </a:t>
            </a:r>
            <a:endParaRPr lang="en-US" sz="2200"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51325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a:srcRect l="41573" t="14455" r="41285" b="15206"/>
          <a:stretch/>
        </p:blipFill>
        <p:spPr bwMode="auto">
          <a:xfrm>
            <a:off x="1502356" y="1143940"/>
            <a:ext cx="4071607" cy="540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5" name="TextBox 4"/>
          <p:cNvSpPr txBox="1"/>
          <p:nvPr/>
        </p:nvSpPr>
        <p:spPr>
          <a:xfrm>
            <a:off x="2625505" y="307818"/>
            <a:ext cx="7206558" cy="707886"/>
          </a:xfrm>
          <a:prstGeom prst="rect">
            <a:avLst/>
          </a:prstGeom>
          <a:noFill/>
        </p:spPr>
        <p:txBody>
          <a:bodyPr wrap="square" rtlCol="1">
            <a:spAutoFit/>
          </a:bodyPr>
          <a:lstStyle/>
          <a:p>
            <a:pPr algn="ctr"/>
            <a:r>
              <a:rPr lang="he-IL" sz="4000" dirty="0">
                <a:latin typeface="David" panose="020E0502060401010101" pitchFamily="34" charset="-79"/>
                <a:cs typeface="David" panose="020E0502060401010101" pitchFamily="34" charset="-79"/>
              </a:rPr>
              <a:t>התגלית בחודשים האחרונים</a:t>
            </a:r>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5792" y="1143941"/>
            <a:ext cx="4071607" cy="54288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18723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132</TotalTime>
  <Words>598</Words>
  <Application>Microsoft Office PowerPoint</Application>
  <PresentationFormat>מסך רחב</PresentationFormat>
  <Paragraphs>22</Paragraphs>
  <Slides>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8</vt:i4>
      </vt:variant>
    </vt:vector>
  </HeadingPairs>
  <TitlesOfParts>
    <vt:vector size="15" baseType="lpstr">
      <vt:lpstr>Arial</vt:lpstr>
      <vt:lpstr>Calibri</vt:lpstr>
      <vt:lpstr>Century Gothic</vt:lpstr>
      <vt:lpstr>David</vt:lpstr>
      <vt:lpstr>Times New Roman</vt:lpstr>
      <vt:lpstr>Wingdings 3</vt:lpstr>
      <vt:lpstr>יונים</vt:lpstr>
      <vt:lpstr>"ליבקה שפר" הנעדרת האחרונה ממלחמת העצמאות</vt:lpstr>
      <vt:lpstr>נעדרי יד מרדכי 1948</vt:lpstr>
      <vt:lpstr>מצגת של PowerPoint‏</vt:lpstr>
      <vt:lpstr>"באותו לילה טראגי של פינוי ונסיגה, אחרי קציר הדמים האיום בשורותינו, כשכלו כל הקיצים להשיג תגבורת באנשים ובתחמושת מבחוץ, ליבקה נמצאת במאסף של טור האלונקות הארוך עם פצועינו המועברים למשוריינים של "חיות הנגב". המצרים הרגישו בתנועותינו והתחילו ממטירים על המשוריינים אש תותחים קטלנית. את האלונקה הקרובה לליבקה אין מספיקים כבר להעלות למכונית. כוחות החברים שנשאו אותה הולכים ואוזלים. נופלת ביניהם ההחלטה – להזעיק עזרה מצד גבר-עם שלכיוונו נסוג מחננו. ליבקה ויצחק רובינשטיין נשארים ע"י הפצוע. ועד שהתגבורת מגיעה הם נשבים ונרצחים"  </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"ליבקה שפר" מציאת הנעדרת האחרונה ממלחמת העצמאות</dc:title>
  <dc:creator>User</dc:creator>
  <cp:lastModifiedBy>יעל שטאובר מנכ"לית מוזיאון יד מרדכי</cp:lastModifiedBy>
  <cp:revision>25</cp:revision>
  <dcterms:created xsi:type="dcterms:W3CDTF">2018-07-17T05:58:51Z</dcterms:created>
  <dcterms:modified xsi:type="dcterms:W3CDTF">2021-06-03T06:27:24Z</dcterms:modified>
</cp:coreProperties>
</file>